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 Bold" pitchFamily="2" charset="0"/>
      <p:regular r:id="rId17"/>
      <p:bold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2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338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font" Target="fonts/font6.fntdata" /><Relationship Id="rId3" Type="http://schemas.openxmlformats.org/officeDocument/2006/relationships/slide" Target="slides/slide2.xml" /><Relationship Id="rId21" Type="http://schemas.openxmlformats.org/officeDocument/2006/relationships/theme" Target="theme/theme1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font" Target="fonts/font5.fntdata" /><Relationship Id="rId2" Type="http://schemas.openxmlformats.org/officeDocument/2006/relationships/slide" Target="slides/slide1.xml" /><Relationship Id="rId16" Type="http://schemas.openxmlformats.org/officeDocument/2006/relationships/font" Target="fonts/font4.fntdata" /><Relationship Id="rId20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font" Target="fonts/font3.fntdata" /><Relationship Id="rId10" Type="http://schemas.openxmlformats.org/officeDocument/2006/relationships/slide" Target="slides/slide9.xml" /><Relationship Id="rId19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Relationship Id="rId22" Type="http://schemas.openxmlformats.org/officeDocument/2006/relationships/tableStyles" Target="tableStyles.xml" 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1191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7" Type="http://schemas.openxmlformats.org/officeDocument/2006/relationships/image" Target="../media/image9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Relationship Id="rId6" Type="http://schemas.openxmlformats.org/officeDocument/2006/relationships/image" Target="../media/image8.png" /><Relationship Id="rId5" Type="http://schemas.openxmlformats.org/officeDocument/2006/relationships/image" Target="../media/image7.png" /><Relationship Id="rId4" Type="http://schemas.openxmlformats.org/officeDocument/2006/relationships/image" Target="../media/image6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3.jpg" /><Relationship Id="rId5" Type="http://schemas.openxmlformats.org/officeDocument/2006/relationships/image" Target="../media/image12.png" /><Relationship Id="rId4" Type="http://schemas.openxmlformats.org/officeDocument/2006/relationships/image" Target="../media/image11.png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98394" y="1112044"/>
            <a:ext cx="7720013" cy="4784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50"/>
              </a:lnSpc>
              <a:buNone/>
            </a:pPr>
            <a:r>
              <a:rPr lang="en-US" sz="5000" b="1" kern="0" spc="-5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Автоматизация процесса управления производством в отрасли автомобильных двигателей</a:t>
            </a:r>
            <a:endParaRPr lang="en-US" sz="5000" dirty="0"/>
          </a:p>
        </p:txBody>
      </p:sp>
      <p:sp>
        <p:nvSpPr>
          <p:cNvPr id="4" name="Text 1"/>
          <p:cNvSpPr/>
          <p:nvPr/>
        </p:nvSpPr>
        <p:spPr>
          <a:xfrm>
            <a:off x="6198394" y="6202085"/>
            <a:ext cx="7720013" cy="915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Внедрение автоматизированных систем на производстве двигателей позволяет оптимизировать все этапы - от планирования до контроля качества. Это повышает эффективность, снижает издержки и обеспечивает безопасные условия труда.</a:t>
            </a:r>
            <a:endParaRPr lang="en-US" sz="16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7738" y="2374364"/>
            <a:ext cx="6804837" cy="3827721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2023" y="945015"/>
            <a:ext cx="8199319" cy="3685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5000" b="1" kern="0" spc="-35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Перспективы развития автоматизации в отрасли автомобильных двигателей</a:t>
            </a:r>
            <a:endParaRPr lang="en-US" sz="5000" dirty="0"/>
          </a:p>
        </p:txBody>
      </p:sp>
      <p:sp>
        <p:nvSpPr>
          <p:cNvPr id="4" name="Shape 1"/>
          <p:cNvSpPr/>
          <p:nvPr/>
        </p:nvSpPr>
        <p:spPr>
          <a:xfrm>
            <a:off x="6437114" y="4597011"/>
            <a:ext cx="22860" cy="3374946"/>
          </a:xfrm>
          <a:prstGeom prst="roundRect">
            <a:avLst>
              <a:gd name="adj" fmla="val 126562"/>
            </a:avLst>
          </a:prstGeom>
          <a:solidFill>
            <a:srgbClr val="494A4B"/>
          </a:solidFill>
          <a:ln/>
        </p:spPr>
      </p:sp>
      <p:sp>
        <p:nvSpPr>
          <p:cNvPr id="5" name="Shape 2"/>
          <p:cNvSpPr/>
          <p:nvPr/>
        </p:nvSpPr>
        <p:spPr>
          <a:xfrm>
            <a:off x="5579507" y="5019445"/>
            <a:ext cx="674965" cy="22860"/>
          </a:xfrm>
          <a:prstGeom prst="roundRect">
            <a:avLst>
              <a:gd name="adj" fmla="val 126562"/>
            </a:avLst>
          </a:prstGeom>
          <a:solidFill>
            <a:srgbClr val="494A4B"/>
          </a:solidFill>
          <a:ln/>
        </p:spPr>
      </p:sp>
      <p:sp>
        <p:nvSpPr>
          <p:cNvPr id="6" name="Shape 3"/>
          <p:cNvSpPr/>
          <p:nvPr/>
        </p:nvSpPr>
        <p:spPr>
          <a:xfrm>
            <a:off x="6231612" y="4813943"/>
            <a:ext cx="433864" cy="433864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7" name="Text 4"/>
          <p:cNvSpPr/>
          <p:nvPr/>
        </p:nvSpPr>
        <p:spPr>
          <a:xfrm>
            <a:off x="6398300" y="4899311"/>
            <a:ext cx="100489" cy="263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kern="0" spc="-2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2047399" y="4789773"/>
            <a:ext cx="3340418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50"/>
              </a:lnSpc>
              <a:buNone/>
            </a:pPr>
            <a:r>
              <a:rPr lang="en-US" sz="1700" b="1" kern="0" spc="-1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Интеллектуальные системы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-191691" y="5179346"/>
            <a:ext cx="5579507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Использование искусственного интеллекта и машинного обучения для адаптивного управления производством.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42616" y="5983613"/>
            <a:ext cx="674965" cy="22860"/>
          </a:xfrm>
          <a:prstGeom prst="roundRect">
            <a:avLst>
              <a:gd name="adj" fmla="val 126562"/>
            </a:avLst>
          </a:prstGeom>
          <a:solidFill>
            <a:srgbClr val="494A4B"/>
          </a:solidFill>
          <a:ln/>
        </p:spPr>
      </p:sp>
      <p:sp>
        <p:nvSpPr>
          <p:cNvPr id="11" name="Shape 8"/>
          <p:cNvSpPr/>
          <p:nvPr/>
        </p:nvSpPr>
        <p:spPr>
          <a:xfrm>
            <a:off x="6231612" y="5778111"/>
            <a:ext cx="433864" cy="433864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2" name="Text 9"/>
          <p:cNvSpPr/>
          <p:nvPr/>
        </p:nvSpPr>
        <p:spPr>
          <a:xfrm>
            <a:off x="6372225" y="5863479"/>
            <a:ext cx="152519" cy="263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kern="0" spc="-2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7509272" y="5753941"/>
            <a:ext cx="3239095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kern="0" spc="-1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Роботизация производства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509272" y="6143514"/>
            <a:ext cx="5579507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Внедрение универсальных роботов-манипуляторов для выполнения широкого спектра операций.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5579507" y="6851459"/>
            <a:ext cx="674965" cy="22860"/>
          </a:xfrm>
          <a:prstGeom prst="roundRect">
            <a:avLst>
              <a:gd name="adj" fmla="val 126562"/>
            </a:avLst>
          </a:prstGeom>
          <a:solidFill>
            <a:srgbClr val="494A4B"/>
          </a:solidFill>
          <a:ln/>
        </p:spPr>
      </p:sp>
      <p:sp>
        <p:nvSpPr>
          <p:cNvPr id="16" name="Shape 13"/>
          <p:cNvSpPr/>
          <p:nvPr/>
        </p:nvSpPr>
        <p:spPr>
          <a:xfrm>
            <a:off x="6231612" y="6645958"/>
            <a:ext cx="433864" cy="433864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7" name="Text 14"/>
          <p:cNvSpPr/>
          <p:nvPr/>
        </p:nvSpPr>
        <p:spPr>
          <a:xfrm>
            <a:off x="6371987" y="6731325"/>
            <a:ext cx="153114" cy="263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kern="0" spc="-2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2293977" y="6621788"/>
            <a:ext cx="309383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50"/>
              </a:lnSpc>
              <a:buNone/>
            </a:pPr>
            <a:r>
              <a:rPr lang="en-US" sz="1700" b="1" kern="0" spc="-1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Устойчивое производство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-191691" y="7011360"/>
            <a:ext cx="5579507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Применение возобновляемых источников энергии и экологичных технологий.</a:t>
            </a:r>
            <a:endParaRPr lang="en-US" sz="1500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9" name="Рисунок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70"/>
          <a:stretch/>
        </p:blipFill>
        <p:spPr>
          <a:xfrm>
            <a:off x="8192022" y="2026740"/>
            <a:ext cx="6041772" cy="30349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99465" y="1248370"/>
            <a:ext cx="7717869" cy="1157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00" b="1" kern="0" spc="-36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Преимущества автоматизации в производстве двигателей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199465" y="2711410"/>
            <a:ext cx="3757136" cy="2330529"/>
          </a:xfrm>
          <a:prstGeom prst="roundRect">
            <a:avLst>
              <a:gd name="adj" fmla="val 1311"/>
            </a:avLst>
          </a:prstGeom>
          <a:solidFill>
            <a:srgbClr val="303132"/>
          </a:solidFill>
          <a:ln/>
        </p:spPr>
      </p:sp>
      <p:sp>
        <p:nvSpPr>
          <p:cNvPr id="5" name="Text 2"/>
          <p:cNvSpPr/>
          <p:nvPr/>
        </p:nvSpPr>
        <p:spPr>
          <a:xfrm>
            <a:off x="6403181" y="2915126"/>
            <a:ext cx="3349704" cy="578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kern="0" spc="-18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Повышение производительности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403181" y="3616166"/>
            <a:ext cx="3349704" cy="1222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Автоматизированные процессы выполняют операции быстрее и точнее, увеличивая выпуск готовой продукции.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0318" y="2711410"/>
            <a:ext cx="3757136" cy="2330529"/>
          </a:xfrm>
          <a:prstGeom prst="roundRect">
            <a:avLst>
              <a:gd name="adj" fmla="val 1311"/>
            </a:avLst>
          </a:prstGeom>
          <a:solidFill>
            <a:srgbClr val="303132"/>
          </a:solidFill>
          <a:ln/>
        </p:spPr>
      </p:sp>
      <p:sp>
        <p:nvSpPr>
          <p:cNvPr id="8" name="Text 5"/>
          <p:cNvSpPr/>
          <p:nvPr/>
        </p:nvSpPr>
        <p:spPr>
          <a:xfrm>
            <a:off x="10364033" y="2915126"/>
            <a:ext cx="2597706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kern="0" spc="-18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Улучшение качества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10364033" y="3326725"/>
            <a:ext cx="3349704" cy="916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Автоматический контроль на каждом этапе обеспечивает стабильность и снижение дефектов.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199465" y="5245656"/>
            <a:ext cx="3757136" cy="1735574"/>
          </a:xfrm>
          <a:prstGeom prst="roundRect">
            <a:avLst>
              <a:gd name="adj" fmla="val 1761"/>
            </a:avLst>
          </a:prstGeom>
          <a:solidFill>
            <a:srgbClr val="303132"/>
          </a:solidFill>
          <a:ln/>
        </p:spPr>
      </p:sp>
      <p:sp>
        <p:nvSpPr>
          <p:cNvPr id="11" name="Text 8"/>
          <p:cNvSpPr/>
          <p:nvPr/>
        </p:nvSpPr>
        <p:spPr>
          <a:xfrm>
            <a:off x="6403181" y="5449372"/>
            <a:ext cx="2451378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kern="0" spc="-18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Сокращение затрат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403181" y="5860971"/>
            <a:ext cx="3349704" cy="916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Оптимизация логистики и снижение ошибок уменьшают издержки на производство.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160318" y="5245656"/>
            <a:ext cx="3757136" cy="1735574"/>
          </a:xfrm>
          <a:prstGeom prst="roundRect">
            <a:avLst>
              <a:gd name="adj" fmla="val 1761"/>
            </a:avLst>
          </a:prstGeom>
          <a:solidFill>
            <a:srgbClr val="303132"/>
          </a:solidFill>
          <a:ln/>
        </p:spPr>
      </p:sp>
      <p:sp>
        <p:nvSpPr>
          <p:cNvPr id="14" name="Text 11"/>
          <p:cNvSpPr/>
          <p:nvPr/>
        </p:nvSpPr>
        <p:spPr>
          <a:xfrm>
            <a:off x="10364033" y="5449372"/>
            <a:ext cx="3300651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kern="0" spc="-18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Повышение безопасности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10364033" y="5860971"/>
            <a:ext cx="3349704" cy="916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Автоматизация устраняет опасные ручные операции и создает более безопасные условия труда.</a:t>
            </a:r>
            <a:endParaRPr lang="en-US" sz="1600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2" r="17469"/>
          <a:stretch/>
        </p:blipFill>
        <p:spPr>
          <a:xfrm>
            <a:off x="297703" y="2711411"/>
            <a:ext cx="5416966" cy="4269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 0"/>
          <p:cNvSpPr/>
          <p:nvPr/>
        </p:nvSpPr>
        <p:spPr>
          <a:xfrm>
            <a:off x="785574" y="721281"/>
            <a:ext cx="7572851" cy="1275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kern="0" spc="-4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Основные этапы внедрения автоматизации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1106924" y="2333030"/>
            <a:ext cx="30480" cy="5175171"/>
          </a:xfrm>
          <a:prstGeom prst="roundRect">
            <a:avLst>
              <a:gd name="adj" fmla="val 110459"/>
            </a:avLst>
          </a:prstGeom>
          <a:solidFill>
            <a:srgbClr val="494A4B"/>
          </a:solidFill>
          <a:ln/>
        </p:spPr>
      </p:sp>
      <p:sp>
        <p:nvSpPr>
          <p:cNvPr id="5" name="Shape 2"/>
          <p:cNvSpPr/>
          <p:nvPr/>
        </p:nvSpPr>
        <p:spPr>
          <a:xfrm>
            <a:off x="1344156" y="2822615"/>
            <a:ext cx="785574" cy="30480"/>
          </a:xfrm>
          <a:prstGeom prst="roundRect">
            <a:avLst>
              <a:gd name="adj" fmla="val 110459"/>
            </a:avLst>
          </a:prstGeom>
          <a:solidFill>
            <a:srgbClr val="494A4B"/>
          </a:solidFill>
          <a:ln/>
        </p:spPr>
      </p:sp>
      <p:sp>
        <p:nvSpPr>
          <p:cNvPr id="6" name="Shape 3"/>
          <p:cNvSpPr/>
          <p:nvPr/>
        </p:nvSpPr>
        <p:spPr>
          <a:xfrm>
            <a:off x="869692" y="2585442"/>
            <a:ext cx="504944" cy="504944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7" name="Text 4"/>
          <p:cNvSpPr/>
          <p:nvPr/>
        </p:nvSpPr>
        <p:spPr>
          <a:xfrm>
            <a:off x="1063645" y="2684859"/>
            <a:ext cx="116919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kern="0" spc="-24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356604" y="2557463"/>
            <a:ext cx="3334822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Анализ и планирование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2356604" y="3010853"/>
            <a:ext cx="6001822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Оценка текущих процессов, выявление узких мест и разработка плана автоматизации.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44156" y="4622483"/>
            <a:ext cx="785574" cy="30480"/>
          </a:xfrm>
          <a:prstGeom prst="roundRect">
            <a:avLst>
              <a:gd name="adj" fmla="val 110459"/>
            </a:avLst>
          </a:prstGeom>
          <a:solidFill>
            <a:srgbClr val="494A4B"/>
          </a:solidFill>
          <a:ln/>
        </p:spPr>
      </p:sp>
      <p:sp>
        <p:nvSpPr>
          <p:cNvPr id="11" name="Shape 8"/>
          <p:cNvSpPr/>
          <p:nvPr/>
        </p:nvSpPr>
        <p:spPr>
          <a:xfrm>
            <a:off x="869692" y="4385310"/>
            <a:ext cx="504944" cy="504944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2" name="Text 9"/>
          <p:cNvSpPr/>
          <p:nvPr/>
        </p:nvSpPr>
        <p:spPr>
          <a:xfrm>
            <a:off x="1033403" y="4484727"/>
            <a:ext cx="177522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kern="0" spc="-24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2356604" y="4357330"/>
            <a:ext cx="2675811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Интеграция систем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2356604" y="4810720"/>
            <a:ext cx="6001822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Внедрение автоматизированного оборудования, датчиков и ПО для управления производством.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44156" y="6422350"/>
            <a:ext cx="785574" cy="30480"/>
          </a:xfrm>
          <a:prstGeom prst="roundRect">
            <a:avLst>
              <a:gd name="adj" fmla="val 110459"/>
            </a:avLst>
          </a:prstGeom>
          <a:solidFill>
            <a:srgbClr val="494A4B"/>
          </a:solidFill>
          <a:ln/>
        </p:spPr>
      </p:sp>
      <p:sp>
        <p:nvSpPr>
          <p:cNvPr id="16" name="Shape 13"/>
          <p:cNvSpPr/>
          <p:nvPr/>
        </p:nvSpPr>
        <p:spPr>
          <a:xfrm>
            <a:off x="869692" y="6185178"/>
            <a:ext cx="504944" cy="504944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7" name="Text 14"/>
          <p:cNvSpPr/>
          <p:nvPr/>
        </p:nvSpPr>
        <p:spPr>
          <a:xfrm>
            <a:off x="1033046" y="6284595"/>
            <a:ext cx="178118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kern="0" spc="-24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2356604" y="6157198"/>
            <a:ext cx="3377208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Тестирование и наладка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2356604" y="6610588"/>
            <a:ext cx="6001822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Пусконаладочные работы, обучение персонала, оптимизация настроек.</a:t>
            </a:r>
            <a:endParaRPr lang="en-US" sz="1750" dirty="0"/>
          </a:p>
        </p:txBody>
      </p:sp>
      <p:pic>
        <p:nvPicPr>
          <p:cNvPr id="21" name="Рисунок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425" y="2822615"/>
            <a:ext cx="7918318" cy="44555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54887"/>
            <a:ext cx="129028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Интеграция с системами планирования и учета ресурсов (ERP)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97442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Планирование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4571881"/>
            <a:ext cx="389894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Автоматическое создание производственных планов на основе данных о спросе и запасах.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974425"/>
            <a:ext cx="29166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Контроль ресурсов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72576" y="4571881"/>
            <a:ext cx="3898940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Отслеживание расхода материалов, компонентов и энергии в режиме реального времени.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7442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Учет и отчетность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81354" y="4571881"/>
            <a:ext cx="389894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Сбор, обработка и анализ данных для принятия управленческих решений.</a:t>
            </a:r>
            <a:endParaRPr lang="en-US" sz="19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rcRect t="6327" b="4629"/>
          <a:stretch/>
        </p:blipFill>
        <p:spPr>
          <a:xfrm>
            <a:off x="9144000" y="520700"/>
            <a:ext cx="5486400" cy="73279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5682" y="828556"/>
            <a:ext cx="7752636" cy="1694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50" b="1" kern="0" spc="-36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Контроль качества и отслеживание производственных процессов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82" y="2820829"/>
            <a:ext cx="496967" cy="4969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5682" y="3516511"/>
            <a:ext cx="225897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kern="0" spc="-18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Мониторинг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95682" y="3917990"/>
            <a:ext cx="3727252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Датчики контролируют все критические параметры и выявляют отклонения.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1066" y="2820829"/>
            <a:ext cx="496967" cy="4969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1066" y="3516511"/>
            <a:ext cx="225897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kern="0" spc="-18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Анализ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4721066" y="3917990"/>
            <a:ext cx="3727252" cy="894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Программное обеспечение собирает и анализирует данные для оптимизации процессов.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682" y="5409009"/>
            <a:ext cx="496967" cy="4969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95682" y="6104692"/>
            <a:ext cx="225897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kern="0" spc="-18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Коррекция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95682" y="6506170"/>
            <a:ext cx="3727252" cy="894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Автоматическое регулирование производственных параметров для поддержания качества.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1066" y="5409009"/>
            <a:ext cx="496967" cy="49696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1066" y="6104692"/>
            <a:ext cx="225897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kern="0" spc="-18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Отслеживание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4721066" y="6506170"/>
            <a:ext cx="3727252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Полная прослеживаемость компонентов и готовой продукции на всех этапах.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68862" y="748984"/>
            <a:ext cx="8533209" cy="2298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4400" b="1" kern="0" spc="-39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Оптимизация логистики и управление складскими запасами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495" y="3298390"/>
            <a:ext cx="4374237" cy="86141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91760" y="4482823"/>
            <a:ext cx="2914055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kern="0" spc="-19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Управление запасами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891760" y="4917997"/>
            <a:ext cx="3943707" cy="6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Автоматическое отслеживание остатков на складе и своевременное пополнение.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0732" y="4159807"/>
            <a:ext cx="4374237" cy="86141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65997" y="5344240"/>
            <a:ext cx="2447449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kern="0" spc="-19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Маршрутизация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5265997" y="5779414"/>
            <a:ext cx="3943707" cy="6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Оптимизация логистических маршрутов для ускорения доставки комплектующих.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4969" y="5021224"/>
            <a:ext cx="4374237" cy="86141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40234" y="6205657"/>
            <a:ext cx="2447449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kern="0" spc="-19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Роботизация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9640234" y="6640831"/>
            <a:ext cx="3943707" cy="969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Применение автономных складских машин для повышения эффективности хранения.</a:t>
            </a:r>
            <a:endParaRPr lang="en-US" sz="16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7" b="15504"/>
          <a:stretch/>
        </p:blipFill>
        <p:spPr>
          <a:xfrm>
            <a:off x="9424969" y="748984"/>
            <a:ext cx="7245553" cy="2946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54887"/>
            <a:ext cx="129028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Сбор и анализ данных для принятия управленческих решений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97442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Датчики и ПО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4571881"/>
            <a:ext cx="389894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Сбор данных в режиме реального времени с различных источников.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97442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Аналитика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72576" y="4571881"/>
            <a:ext cx="3898940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Использование алгоритмов и машинного обучения для выявления трендов и закономерностей.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7442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Отчетность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81354" y="4571881"/>
            <a:ext cx="389894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Формирование аналитических отчетов для поддержки управленческих решений.</a:t>
            </a:r>
            <a:endParaRPr lang="en-US" sz="19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 0"/>
          <p:cNvSpPr/>
          <p:nvPr/>
        </p:nvSpPr>
        <p:spPr>
          <a:xfrm>
            <a:off x="829270" y="829270"/>
            <a:ext cx="7485459" cy="2019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b="1" kern="0" spc="-4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Повышение производительности и снижение издержек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29270" y="3470315"/>
            <a:ext cx="533043" cy="533043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5" name="Text 2"/>
          <p:cNvSpPr/>
          <p:nvPr/>
        </p:nvSpPr>
        <p:spPr>
          <a:xfrm>
            <a:off x="1034058" y="3575209"/>
            <a:ext cx="123468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25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99248" y="3470315"/>
            <a:ext cx="3221726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kern="0" spc="-2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Производительность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599248" y="4285655"/>
            <a:ext cx="2854285" cy="14216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Автоматизация повышает скорость и точность производственных операций.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850121" y="3470315"/>
            <a:ext cx="533043" cy="533043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9" name="Text 6"/>
          <p:cNvSpPr/>
          <p:nvPr/>
        </p:nvSpPr>
        <p:spPr>
          <a:xfrm>
            <a:off x="5022881" y="3575209"/>
            <a:ext cx="187404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25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620098" y="3470315"/>
            <a:ext cx="2854285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kern="0" spc="-2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Минимизация ошибок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620098" y="4285655"/>
            <a:ext cx="2854285" cy="1066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Снижение человеческого фактора уменьшает брак и повторные работы.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29270" y="6210657"/>
            <a:ext cx="533043" cy="533043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3" name="Text 10"/>
          <p:cNvSpPr/>
          <p:nvPr/>
        </p:nvSpPr>
        <p:spPr>
          <a:xfrm>
            <a:off x="1001792" y="6315551"/>
            <a:ext cx="188000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kern="0" spc="-25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599248" y="6210657"/>
            <a:ext cx="341161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kern="0" spc="-2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Оптимизация ресурсов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599248" y="6689408"/>
            <a:ext cx="6715482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Рациональное использование материалов, энергии и рабочей силы сокращает издержки.</a:t>
            </a:r>
            <a:endParaRPr lang="en-US" sz="1850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70" t="22531" r="2646"/>
          <a:stretch/>
        </p:blipFill>
        <p:spPr>
          <a:xfrm>
            <a:off x="8474383" y="1097955"/>
            <a:ext cx="6154058" cy="6375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rcRect t="6481" b="3861"/>
          <a:stretch/>
        </p:blipFill>
        <p:spPr>
          <a:xfrm>
            <a:off x="0" y="387946"/>
            <a:ext cx="5486400" cy="73787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7689" y="621744"/>
            <a:ext cx="7561421" cy="25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00" b="1" kern="0" spc="-40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Обеспечение безопасности производства и охраны труда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77689" y="3530203"/>
            <a:ext cx="3667720" cy="2265045"/>
          </a:xfrm>
          <a:prstGeom prst="roundRect">
            <a:avLst>
              <a:gd name="adj" fmla="val 1497"/>
            </a:avLst>
          </a:prstGeom>
          <a:solidFill>
            <a:srgbClr val="303132"/>
          </a:solidFill>
          <a:ln/>
        </p:spPr>
      </p:sp>
      <p:sp>
        <p:nvSpPr>
          <p:cNvPr id="5" name="Text 2"/>
          <p:cNvSpPr/>
          <p:nvPr/>
        </p:nvSpPr>
        <p:spPr>
          <a:xfrm>
            <a:off x="6503670" y="3756184"/>
            <a:ext cx="2569250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Снижение рисков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503670" y="4212907"/>
            <a:ext cx="3215759" cy="1017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Автоматизация устраняет опасные ручные операции, уменьшая вероятность травм.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390" y="3530203"/>
            <a:ext cx="3667720" cy="2265045"/>
          </a:xfrm>
          <a:prstGeom prst="roundRect">
            <a:avLst>
              <a:gd name="adj" fmla="val 1497"/>
            </a:avLst>
          </a:prstGeom>
          <a:solidFill>
            <a:srgbClr val="303132"/>
          </a:solidFill>
          <a:ln/>
        </p:spPr>
      </p:sp>
      <p:sp>
        <p:nvSpPr>
          <p:cNvPr id="8" name="Text 5"/>
          <p:cNvSpPr/>
          <p:nvPr/>
        </p:nvSpPr>
        <p:spPr>
          <a:xfrm>
            <a:off x="10397371" y="3756184"/>
            <a:ext cx="2884884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Безопасные условия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97371" y="4212907"/>
            <a:ext cx="3215759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Использование современных систем контроля и мониторинга улучшает охрану труда.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7689" y="6021229"/>
            <a:ext cx="7561421" cy="1586865"/>
          </a:xfrm>
          <a:prstGeom prst="roundRect">
            <a:avLst>
              <a:gd name="adj" fmla="val 2137"/>
            </a:avLst>
          </a:prstGeom>
          <a:solidFill>
            <a:srgbClr val="303132"/>
          </a:solidFill>
          <a:ln/>
        </p:spPr>
      </p:sp>
      <p:sp>
        <p:nvSpPr>
          <p:cNvPr id="11" name="Text 8"/>
          <p:cNvSpPr/>
          <p:nvPr/>
        </p:nvSpPr>
        <p:spPr>
          <a:xfrm>
            <a:off x="6503670" y="6247209"/>
            <a:ext cx="301966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Соответствие нормам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503670" y="6703933"/>
            <a:ext cx="7109460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Автоматизация помогает соблюдать требования по безопасности производства.</a:t>
            </a:r>
            <a:endParaRPr lang="en-US" sz="17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14300" y="7658100"/>
            <a:ext cx="1727200" cy="482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454</Words>
  <Application>Microsoft Office PowerPoint</Application>
  <PresentationFormat>Произвольный</PresentationFormat>
  <Paragraphs>88</Paragraphs>
  <Slides>10</Slides>
  <Notes>10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Рамзан Бакеев</cp:lastModifiedBy>
  <cp:revision>10</cp:revision>
  <dcterms:created xsi:type="dcterms:W3CDTF">2024-10-03T13:56:46Z</dcterms:created>
  <dcterms:modified xsi:type="dcterms:W3CDTF">2024-10-03T18:00:22Z</dcterms:modified>
</cp:coreProperties>
</file>